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90"/>
    <p:restoredTop sz="94727"/>
  </p:normalViewPr>
  <p:slideViewPr>
    <p:cSldViewPr snapToGrid="0" snapToObjects="1">
      <p:cViewPr>
        <p:scale>
          <a:sx n="100" d="100"/>
          <a:sy n="100" d="100"/>
        </p:scale>
        <p:origin x="424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9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0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4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580" y="4622800"/>
            <a:ext cx="2235200" cy="2235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92700"/>
            <a:ext cx="1866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2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55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10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73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86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17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2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7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0CD-B110-6945-8695-06157066D25C}" type="datetimeFigureOut">
              <a:rPr lang="nl-NL" smtClean="0"/>
              <a:t>23-09-17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7FD75-4AB3-5B45-B04A-2FCBFA910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jpg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Relationship Id="rId3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5558" y="398427"/>
            <a:ext cx="9144000" cy="1849605"/>
          </a:xfrm>
        </p:spPr>
        <p:txBody>
          <a:bodyPr>
            <a:normAutofit/>
          </a:bodyPr>
          <a:lstStyle/>
          <a:p>
            <a:r>
              <a:rPr lang="nl-NL" b="1" dirty="0" smtClean="0"/>
              <a:t>Algen als dragers van de circulaire economie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5096656"/>
            <a:ext cx="1872923" cy="17613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73" y="5096656"/>
            <a:ext cx="1761344" cy="17613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17" y="4631994"/>
            <a:ext cx="2240108" cy="22401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58" y="5387780"/>
            <a:ext cx="2994106" cy="11790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1664" y="5635525"/>
            <a:ext cx="2983832" cy="68360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175943" y="3282844"/>
            <a:ext cx="533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André Oldenkamp, De Ruimte advies</a:t>
            </a:r>
          </a:p>
          <a:p>
            <a:r>
              <a:rPr lang="nl-NL" sz="2400" b="1" dirty="0" smtClean="0"/>
              <a:t>27 september 2017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329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nl-NL" b="1" dirty="0" smtClean="0"/>
              <a:t>Rundvlees </a:t>
            </a:r>
            <a:r>
              <a:rPr lang="nl-NL" b="1" dirty="0" err="1" smtClean="0"/>
              <a:t>vs</a:t>
            </a:r>
            <a:r>
              <a:rPr lang="nl-NL" b="1" dirty="0" smtClean="0"/>
              <a:t> Algen (II)</a:t>
            </a:r>
            <a:endParaRPr lang="nl-NL" b="1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393825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Eiwitgehalte</a:t>
            </a:r>
          </a:p>
          <a:p>
            <a:pPr lvl="1"/>
            <a:r>
              <a:rPr lang="nl-NL" sz="2400" b="1" dirty="0" smtClean="0"/>
              <a:t>Rundvlees			25%</a:t>
            </a:r>
          </a:p>
          <a:p>
            <a:pPr lvl="1"/>
            <a:r>
              <a:rPr lang="nl-NL" sz="2400" b="1" dirty="0" smtClean="0"/>
              <a:t>Algen				50</a:t>
            </a:r>
            <a:r>
              <a:rPr lang="nl-NL" sz="2400" b="1" dirty="0" smtClean="0"/>
              <a:t>%</a:t>
            </a:r>
            <a:endParaRPr lang="nl-NL" sz="2400" b="1" dirty="0"/>
          </a:p>
          <a:p>
            <a:r>
              <a:rPr lang="nl-NL" sz="2400" b="1" dirty="0" smtClean="0"/>
              <a:t>Prijs</a:t>
            </a:r>
          </a:p>
          <a:p>
            <a:pPr lvl="1"/>
            <a:r>
              <a:rPr lang="nl-NL" sz="2400" b="1" dirty="0" smtClean="0"/>
              <a:t>Rundvlees			15,=  per kg			</a:t>
            </a:r>
            <a:r>
              <a:rPr lang="nl-NL" sz="2400" b="1" dirty="0" smtClean="0"/>
              <a:t>pp € 1,50</a:t>
            </a:r>
            <a:endParaRPr lang="nl-NL" sz="2400" b="1" dirty="0" smtClean="0"/>
          </a:p>
          <a:p>
            <a:pPr lvl="1"/>
            <a:r>
              <a:rPr lang="nl-NL" sz="2400" b="1" dirty="0" smtClean="0"/>
              <a:t>Algen				90,=  per kg			</a:t>
            </a:r>
            <a:r>
              <a:rPr lang="nl-NL" sz="2400" b="1" dirty="0" smtClean="0"/>
              <a:t>pp € 4,50</a:t>
            </a:r>
            <a:r>
              <a:rPr lang="nl-NL" sz="2400" b="1" dirty="0" smtClean="0"/>
              <a:t/>
            </a:r>
            <a:br>
              <a:rPr lang="nl-NL" sz="2400" b="1" dirty="0" smtClean="0"/>
            </a:br>
            <a:endParaRPr lang="nl-NL" sz="2400" b="1" dirty="0" smtClean="0"/>
          </a:p>
          <a:p>
            <a:r>
              <a:rPr lang="nl-NL" sz="2400" b="1" dirty="0" smtClean="0"/>
              <a:t>Afrika; spirulina		</a:t>
            </a:r>
            <a:r>
              <a:rPr lang="nl-NL" sz="2400" b="1" dirty="0" smtClean="0"/>
              <a:t>	28</a:t>
            </a:r>
            <a:r>
              <a:rPr lang="nl-NL" sz="2400" b="1" dirty="0" smtClean="0"/>
              <a:t>,= per kg</a:t>
            </a:r>
          </a:p>
          <a:p>
            <a:r>
              <a:rPr lang="nl-NL" sz="2400" b="1" dirty="0" smtClean="0"/>
              <a:t>Gehalte			</a:t>
            </a:r>
            <a:r>
              <a:rPr lang="nl-NL" sz="2400" b="1" dirty="0" smtClean="0"/>
              <a:t>	65</a:t>
            </a:r>
            <a:r>
              <a:rPr lang="nl-NL" sz="2400" b="1" dirty="0" smtClean="0"/>
              <a:t>%				</a:t>
            </a:r>
            <a:r>
              <a:rPr lang="nl-NL" sz="2400" b="1" dirty="0" smtClean="0"/>
              <a:t>pp € 1,08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0807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0818"/>
            <a:ext cx="10515600" cy="1325563"/>
          </a:xfrm>
        </p:spPr>
        <p:txBody>
          <a:bodyPr/>
          <a:lstStyle/>
          <a:p>
            <a:r>
              <a:rPr lang="nl-NL" b="1" dirty="0" smtClean="0"/>
              <a:t>Spirulina   Productie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80" y="778850"/>
            <a:ext cx="8102934" cy="48786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992" y="5892649"/>
            <a:ext cx="2984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Voeding in Afrika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853" y="1486151"/>
            <a:ext cx="5743074" cy="43073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423" y="5973679"/>
            <a:ext cx="2984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Business case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Belangrijkste punt is</a:t>
            </a:r>
          </a:p>
          <a:p>
            <a:endParaRPr lang="nl-NL" b="1" dirty="0"/>
          </a:p>
          <a:p>
            <a:pPr lvl="1" algn="ctr"/>
            <a:r>
              <a:rPr lang="nl-NL" sz="6000" b="1" dirty="0" smtClean="0"/>
              <a:t>Markt! Afzet</a:t>
            </a:r>
            <a:endParaRPr lang="nl-NL" sz="6000" b="1" dirty="0"/>
          </a:p>
        </p:txBody>
      </p:sp>
    </p:spTree>
    <p:extLst>
      <p:ext uri="{BB962C8B-B14F-4D97-AF65-F5344CB8AC3E}">
        <p14:creationId xmlns:p14="http://schemas.microsoft.com/office/powerpoint/2010/main" val="16980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1325563"/>
          </a:xfrm>
        </p:spPr>
        <p:txBody>
          <a:bodyPr/>
          <a:lstStyle/>
          <a:p>
            <a:r>
              <a:rPr lang="nl-NL" b="1" smtClean="0"/>
              <a:t>Bonaire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0932"/>
            <a:ext cx="10515600" cy="4351338"/>
          </a:xfrm>
        </p:spPr>
        <p:txBody>
          <a:bodyPr/>
          <a:lstStyle/>
          <a:p>
            <a:r>
              <a:rPr lang="nl-NL" b="1" dirty="0" smtClean="0"/>
              <a:t>Streekproduct</a:t>
            </a:r>
          </a:p>
          <a:p>
            <a:r>
              <a:rPr lang="nl-NL" b="1" dirty="0" smtClean="0"/>
              <a:t>Gericht op toeristenmarkt</a:t>
            </a:r>
          </a:p>
          <a:p>
            <a:r>
              <a:rPr lang="nl-NL" b="1" dirty="0" smtClean="0"/>
              <a:t>In combinatie met bedrijfsbezoeken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910" y="3365023"/>
            <a:ext cx="6112710" cy="34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1325563"/>
          </a:xfrm>
        </p:spPr>
        <p:txBody>
          <a:bodyPr/>
          <a:lstStyle/>
          <a:p>
            <a:r>
              <a:rPr lang="nl-NL" b="1" dirty="0" smtClean="0"/>
              <a:t>Nederland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09058"/>
            <a:ext cx="10515600" cy="4351338"/>
          </a:xfrm>
        </p:spPr>
        <p:txBody>
          <a:bodyPr/>
          <a:lstStyle/>
          <a:p>
            <a:r>
              <a:rPr lang="nl-NL" b="1" dirty="0" smtClean="0"/>
              <a:t>Klimaat niet optimaal</a:t>
            </a:r>
          </a:p>
          <a:p>
            <a:r>
              <a:rPr lang="nl-NL" b="1" dirty="0" smtClean="0"/>
              <a:t>Kosten voor warmte en licht zijn extra</a:t>
            </a:r>
          </a:p>
          <a:p>
            <a:r>
              <a:rPr lang="nl-NL" b="1" dirty="0" smtClean="0"/>
              <a:t>Maar  het kan zeker</a:t>
            </a:r>
          </a:p>
          <a:p>
            <a:r>
              <a:rPr lang="nl-NL" b="1" dirty="0" smtClean="0"/>
              <a:t>Productiekosten:  € 70 per kg</a:t>
            </a:r>
          </a:p>
          <a:p>
            <a:r>
              <a:rPr lang="nl-NL" b="1" dirty="0" smtClean="0"/>
              <a:t>Potentiele opbrengst:  € 100 per kg</a:t>
            </a:r>
          </a:p>
          <a:p>
            <a:r>
              <a:rPr lang="nl-NL" b="1" dirty="0" smtClean="0"/>
              <a:t>Investeringsniveau: 500 k€ (inclusief opstart)</a:t>
            </a:r>
          </a:p>
          <a:p>
            <a:r>
              <a:rPr lang="nl-NL" b="1" dirty="0" smtClean="0"/>
              <a:t>Terugverdientijd: 9 jaar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01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Samenwerken: benutten restwarmte en CO2 stromen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58" y="3191711"/>
            <a:ext cx="2754466" cy="36662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632" y="4066674"/>
            <a:ext cx="4119092" cy="2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Algen versus </a:t>
            </a:r>
            <a:r>
              <a:rPr lang="nl-NL" b="1" smtClean="0"/>
              <a:t>het Regenwoud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7182"/>
          <a:stretch/>
        </p:blipFill>
        <p:spPr>
          <a:xfrm>
            <a:off x="2433154" y="1690688"/>
            <a:ext cx="2297718" cy="15657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54" y="3421509"/>
            <a:ext cx="2316676" cy="15416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168" y="3421509"/>
            <a:ext cx="2312465" cy="15416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r="3465"/>
          <a:stretch/>
        </p:blipFill>
        <p:spPr>
          <a:xfrm>
            <a:off x="7183163" y="1690688"/>
            <a:ext cx="2297718" cy="156387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433154" y="5533167"/>
            <a:ext cx="7230085" cy="451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>
                <a:solidFill>
                  <a:schemeClr val="tx2">
                    <a:lumMod val="50000"/>
                  </a:schemeClr>
                </a:solidFill>
              </a:rPr>
              <a:t>Netto zuurstofproductie wereldwijd</a:t>
            </a:r>
            <a:endParaRPr lang="nl-NL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433154" y="6316939"/>
            <a:ext cx="829285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  <a:r>
              <a:rPr lang="nl-NL" dirty="0" smtClean="0"/>
              <a:t> %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066238" y="6316938"/>
            <a:ext cx="829285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100 %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smtClean="0"/>
              <a:t>Algen als CO2-reductor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Wereldwijde uitstoot		32    miljard ton CO2/jaar	</a:t>
            </a:r>
          </a:p>
          <a:p>
            <a:r>
              <a:rPr lang="nl-NL" dirty="0" smtClean="0"/>
              <a:t>Nederland uitstoot		185 miljoen ton CO2/jaar</a:t>
            </a:r>
          </a:p>
          <a:p>
            <a:r>
              <a:rPr lang="nl-NL" dirty="0" smtClean="0"/>
              <a:t>Ambitie NL	 2023			45% reductie: 85 miljoen ton/jaar</a:t>
            </a:r>
          </a:p>
          <a:p>
            <a:endParaRPr lang="nl-NL" dirty="0"/>
          </a:p>
          <a:p>
            <a:r>
              <a:rPr lang="nl-NL" dirty="0" smtClean="0"/>
              <a:t>Eiland algen 40 km2		1 miljoen ton CO2/jaar	opname</a:t>
            </a:r>
          </a:p>
          <a:p>
            <a:r>
              <a:rPr lang="nl-NL" dirty="0" smtClean="0"/>
              <a:t>Eiland 3400 km2			NL compensatie</a:t>
            </a:r>
            <a:br>
              <a:rPr lang="nl-NL" dirty="0" smtClean="0"/>
            </a:br>
            <a:r>
              <a:rPr lang="nl-NL" dirty="0" smtClean="0"/>
              <a:t>					8% van NL opp.</a:t>
            </a:r>
            <a:br>
              <a:rPr lang="nl-NL" dirty="0" smtClean="0"/>
            </a:br>
            <a:r>
              <a:rPr lang="nl-NL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370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6" y="683794"/>
            <a:ext cx="7790447" cy="5494315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5700356" y="2554244"/>
            <a:ext cx="119921" cy="1199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152" y="4971382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1 eiland equivalent algen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30.000 huishoudens		&gt; Zutphen</a:t>
            </a:r>
          </a:p>
          <a:p>
            <a:r>
              <a:rPr lang="nl-NL" b="1" dirty="0" smtClean="0"/>
              <a:t>200.000 auto’s</a:t>
            </a:r>
          </a:p>
          <a:p>
            <a:r>
              <a:rPr lang="nl-NL" b="1" dirty="0" smtClean="0"/>
              <a:t>100.000 koeien</a:t>
            </a:r>
          </a:p>
          <a:p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2812" r="41106"/>
          <a:stretch/>
        </p:blipFill>
        <p:spPr>
          <a:xfrm>
            <a:off x="2695072" y="3383746"/>
            <a:ext cx="2863517" cy="34742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861" y="45339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smtClean="0"/>
              <a:t>CO2 vastleggen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CO2 moet gebonden blijven</a:t>
            </a:r>
          </a:p>
          <a:p>
            <a:r>
              <a:rPr lang="nl-NL" dirty="0" smtClean="0"/>
              <a:t>Dus wat gaan we doen met de algen?</a:t>
            </a:r>
          </a:p>
          <a:p>
            <a:r>
              <a:rPr lang="nl-NL" dirty="0" smtClean="0"/>
              <a:t>Wat kost dat en levert het wat op?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0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2306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Omdenken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9998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nl-NL" b="1" dirty="0" smtClean="0"/>
              <a:t>We hebben nog geen toepassing, die komt maar nog geen idee welke</a:t>
            </a:r>
          </a:p>
          <a:p>
            <a:r>
              <a:rPr lang="nl-NL" b="1" dirty="0" smtClean="0"/>
              <a:t>We leggen de CO2 vast door te drogen</a:t>
            </a:r>
          </a:p>
          <a:p>
            <a:pPr lvl="1"/>
            <a:r>
              <a:rPr lang="nl-NL" b="1" dirty="0" smtClean="0"/>
              <a:t>Waterkracht, wind en zon</a:t>
            </a:r>
          </a:p>
          <a:p>
            <a:pPr lvl="1"/>
            <a:r>
              <a:rPr lang="nl-NL" b="1" dirty="0" smtClean="0"/>
              <a:t>En niet functionerende boorplatformen</a:t>
            </a:r>
          </a:p>
          <a:p>
            <a:r>
              <a:rPr lang="nl-NL" b="1" dirty="0" smtClean="0"/>
              <a:t>Minimum opbrengstprijs is 0,1 € per kg droge stof</a:t>
            </a:r>
          </a:p>
          <a:p>
            <a:r>
              <a:rPr lang="nl-NL" b="1" dirty="0" smtClean="0"/>
              <a:t>1 eiland levert dan 50 miljoen € opbrengst</a:t>
            </a:r>
          </a:p>
          <a:p>
            <a:r>
              <a:rPr lang="nl-NL" b="1" dirty="0" smtClean="0"/>
              <a:t>Lukt het om voor 50 miljoen de algen te laten groeien, oogsten, verwerken en op te slaan?</a:t>
            </a:r>
          </a:p>
          <a:p>
            <a:r>
              <a:rPr lang="nl-NL" b="1" dirty="0" smtClean="0"/>
              <a:t>Referentie: 	2017 		12 miljard €  SDE+</a:t>
            </a:r>
            <a:br>
              <a:rPr lang="nl-NL" b="1" dirty="0" smtClean="0"/>
            </a:br>
            <a:r>
              <a:rPr lang="nl-NL" b="1" dirty="0" smtClean="0"/>
              <a:t>		2023		60 miljard €</a:t>
            </a:r>
          </a:p>
          <a:p>
            <a:endParaRPr lang="nl-NL" b="1" dirty="0" smtClean="0"/>
          </a:p>
          <a:p>
            <a:pPr lvl="2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10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Toepassingsmogelijkheden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3231" y="1690688"/>
            <a:ext cx="10515600" cy="4351338"/>
          </a:xfrm>
        </p:spPr>
        <p:txBody>
          <a:bodyPr/>
          <a:lstStyle/>
          <a:p>
            <a:r>
              <a:rPr lang="nl-NL" b="1" dirty="0" smtClean="0"/>
              <a:t>Biobrandstof</a:t>
            </a:r>
          </a:p>
          <a:p>
            <a:r>
              <a:rPr lang="nl-NL" b="1" dirty="0" smtClean="0"/>
              <a:t>Pigmenten</a:t>
            </a:r>
          </a:p>
          <a:p>
            <a:r>
              <a:rPr lang="nl-NL" b="1" dirty="0" smtClean="0"/>
              <a:t>Zuiveringsprocessen</a:t>
            </a:r>
          </a:p>
          <a:p>
            <a:r>
              <a:rPr lang="nl-NL" b="1" dirty="0" smtClean="0"/>
              <a:t>Kleding</a:t>
            </a:r>
          </a:p>
          <a:p>
            <a:r>
              <a:rPr lang="nl-NL" b="1" dirty="0" smtClean="0"/>
              <a:t>Diervoeding (bv vis)</a:t>
            </a:r>
          </a:p>
          <a:p>
            <a:r>
              <a:rPr lang="nl-NL" b="1" dirty="0" err="1" smtClean="0"/>
              <a:t>Wellness</a:t>
            </a:r>
            <a:r>
              <a:rPr lang="nl-NL" b="1" dirty="0" smtClean="0"/>
              <a:t> en cosmetica producten</a:t>
            </a:r>
          </a:p>
          <a:p>
            <a:r>
              <a:rPr lang="nl-NL" b="1" dirty="0" smtClean="0"/>
              <a:t>Humane voeding</a:t>
            </a:r>
          </a:p>
          <a:p>
            <a:r>
              <a:rPr lang="nl-NL" b="1" dirty="0" smtClean="0"/>
              <a:t>Medicijnen</a:t>
            </a: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9662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nl-NL" b="1" dirty="0" smtClean="0"/>
              <a:t>Rundvlees </a:t>
            </a:r>
            <a:r>
              <a:rPr lang="nl-NL" b="1" dirty="0" err="1" smtClean="0"/>
              <a:t>vs</a:t>
            </a:r>
            <a:r>
              <a:rPr lang="nl-NL" b="1" dirty="0" smtClean="0"/>
              <a:t> Algen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35088"/>
            <a:ext cx="10515600" cy="4351338"/>
          </a:xfrm>
        </p:spPr>
        <p:txBody>
          <a:bodyPr>
            <a:normAutofit/>
          </a:bodyPr>
          <a:lstStyle/>
          <a:p>
            <a:r>
              <a:rPr lang="nl-NL" b="1" dirty="0" smtClean="0"/>
              <a:t>Wereldwijde </a:t>
            </a:r>
            <a:r>
              <a:rPr lang="nl-NL" b="1" dirty="0"/>
              <a:t>productie			</a:t>
            </a:r>
            <a:r>
              <a:rPr lang="nl-NL" b="1" dirty="0" smtClean="0"/>
              <a:t>	61,6 </a:t>
            </a:r>
            <a:r>
              <a:rPr lang="nl-NL" b="1" dirty="0"/>
              <a:t>		</a:t>
            </a:r>
            <a:r>
              <a:rPr lang="nl-NL" b="1" dirty="0" err="1"/>
              <a:t>mljrd</a:t>
            </a:r>
            <a:r>
              <a:rPr lang="nl-NL" b="1" dirty="0"/>
              <a:t> </a:t>
            </a:r>
            <a:r>
              <a:rPr lang="nl-NL" b="1" dirty="0" smtClean="0"/>
              <a:t>kg/j</a:t>
            </a:r>
            <a:endParaRPr lang="nl-NL" b="1" dirty="0"/>
          </a:p>
          <a:p>
            <a:r>
              <a:rPr lang="nl-NL" b="1" dirty="0"/>
              <a:t>Consumptie NL					16 		</a:t>
            </a:r>
            <a:r>
              <a:rPr lang="nl-NL" b="1" dirty="0" smtClean="0"/>
              <a:t>kg pp/j</a:t>
            </a:r>
            <a:endParaRPr lang="nl-NL" b="1" dirty="0"/>
          </a:p>
          <a:p>
            <a:r>
              <a:rPr lang="nl-NL" b="1" dirty="0"/>
              <a:t>Aardbewoners					7,5		</a:t>
            </a:r>
            <a:r>
              <a:rPr lang="nl-NL" b="1" dirty="0" err="1" smtClean="0"/>
              <a:t>mljrd</a:t>
            </a:r>
            <a:endParaRPr lang="nl-NL" b="1" dirty="0"/>
          </a:p>
          <a:p>
            <a:r>
              <a:rPr lang="nl-NL" b="1" dirty="0" smtClean="0"/>
              <a:t>Toekomstige behoefte</a:t>
            </a:r>
            <a:r>
              <a:rPr lang="nl-NL" b="1" dirty="0"/>
              <a:t>				</a:t>
            </a:r>
            <a:r>
              <a:rPr lang="nl-NL" b="1" dirty="0" smtClean="0"/>
              <a:t>120</a:t>
            </a:r>
            <a:r>
              <a:rPr lang="nl-NL" b="1" dirty="0"/>
              <a:t>	</a:t>
            </a:r>
            <a:r>
              <a:rPr lang="nl-NL" b="1" dirty="0" smtClean="0"/>
              <a:t>	</a:t>
            </a:r>
            <a:r>
              <a:rPr lang="nl-NL" b="1" dirty="0" err="1" smtClean="0"/>
              <a:t>mljrd</a:t>
            </a:r>
            <a:r>
              <a:rPr lang="nl-NL" b="1" dirty="0" smtClean="0"/>
              <a:t> kg/j </a:t>
            </a:r>
          </a:p>
          <a:p>
            <a:r>
              <a:rPr lang="nl-NL" b="1" dirty="0"/>
              <a:t>T</a:t>
            </a:r>
            <a:r>
              <a:rPr lang="nl-NL" b="1" dirty="0" smtClean="0"/>
              <a:t>wee </a:t>
            </a:r>
            <a:r>
              <a:rPr lang="nl-NL" b="1" dirty="0"/>
              <a:t>keer zoveel ruimte !!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5023166"/>
            <a:ext cx="2622550" cy="18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15593</TotalTime>
  <Words>234</Words>
  <Application>Microsoft Macintosh PowerPoint</Application>
  <PresentationFormat>Breedbeeld</PresentationFormat>
  <Paragraphs>75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Office-thema</vt:lpstr>
      <vt:lpstr>Algen als dragers van de circulaire economie</vt:lpstr>
      <vt:lpstr>Algen versus het Regenwoud</vt:lpstr>
      <vt:lpstr>Algen als CO2-reductor</vt:lpstr>
      <vt:lpstr>PowerPoint-presentatie</vt:lpstr>
      <vt:lpstr>1 eiland equivalent algen</vt:lpstr>
      <vt:lpstr>CO2 vastleggen</vt:lpstr>
      <vt:lpstr>Omdenken</vt:lpstr>
      <vt:lpstr>Toepassingsmogelijkheden</vt:lpstr>
      <vt:lpstr>Rundvlees vs Algen</vt:lpstr>
      <vt:lpstr>Rundvlees vs Algen (II)</vt:lpstr>
      <vt:lpstr>Spirulina   Productie</vt:lpstr>
      <vt:lpstr>Voeding in Afrika</vt:lpstr>
      <vt:lpstr>Business case</vt:lpstr>
      <vt:lpstr>Bonaire</vt:lpstr>
      <vt:lpstr>Nederland</vt:lpstr>
      <vt:lpstr>Kans?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Algen als dragen van een circulaire economie</dc:title>
  <dc:creator>André Oldenkamp</dc:creator>
  <cp:lastModifiedBy>André Oldenkamp</cp:lastModifiedBy>
  <cp:revision>20</cp:revision>
  <dcterms:created xsi:type="dcterms:W3CDTF">2017-09-23T12:58:39Z</dcterms:created>
  <dcterms:modified xsi:type="dcterms:W3CDTF">2017-10-04T08:52:08Z</dcterms:modified>
</cp:coreProperties>
</file>